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7CA0-3AD3-4874-B3CE-C3A32B65115E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D5BC-4E0E-4F5E-B8D3-E0B60A9AB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98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7CA0-3AD3-4874-B3CE-C3A32B65115E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D5BC-4E0E-4F5E-B8D3-E0B60A9AB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12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7CA0-3AD3-4874-B3CE-C3A32B65115E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D5BC-4E0E-4F5E-B8D3-E0B60A9AB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925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C0A7EF-0C02-F189-415F-758F6538EA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9F0BFCF-0AC9-9B2B-B236-AD3A3B07F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C15315C-979F-E841-2960-06357A0D3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89D4E39-546D-FF0B-1AE4-12BC0C9CC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4C0CEA-EF10-A137-EB21-D7A8C1DA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358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C384B9-77E6-2489-6BFB-D53D95E07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954863-74CB-4E45-BAAE-93150E209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30C5C93-EC5E-DCCB-D939-1FE9BC6EF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106F0B2-2054-E0E0-EF5E-D15719CE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F7013DA-858A-5312-5C52-8102DF056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728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05ADB7-BCC2-1044-2F9F-DD584857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107BCD8-0D56-5DC2-9601-12E2926CC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F85897C-79BF-D806-6F53-43180647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C880762-DBEA-020F-7841-B1620A6A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C5B245-95EE-6DA8-3771-BF6C8580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415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DFCAC4-491E-E9DF-6420-E2DED18AD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B5321EF-8AE2-7504-3C97-55004057EF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432CE97-068E-E483-53AF-D54063872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6BC935C-2CF2-B89A-044A-D53409B9D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94F6FA0-3047-A2CF-8D26-45A82DF76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996DC3F-0801-9567-026A-666441152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451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25CF7E-0D3F-A5C9-9A81-540AF4C4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635F5BC-17C6-FF0A-D3E6-37CA50164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A8E6002-84CF-3D76-4DA8-C761287E33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883FFBA-8485-5272-9D48-CB208333C0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4FA5644-B857-51FD-7EB6-AE286DA509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9E3769C-74F3-A777-258A-76EA6A3DB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54B108E-95BF-279A-DFFD-46C27CD5D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78E4D77-9004-E4BE-0031-69630243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5564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976701-A938-3F99-3B57-7C1177D0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47E2097-AAA2-DF76-A730-363FDA680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030923A-9631-CAF8-C228-24C2D150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47561D8-6582-48C4-0A3F-266B5834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0813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E7D6ADA-EC19-54E6-CB3A-3DFCC065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36DD84B-20A0-846A-4450-54F6ED22B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0B0959F-3928-894D-8BD2-6DA1312EA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793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C6F704-FD22-6386-4A97-89CD486CD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82C8D78-06E5-E800-9983-A89E261F0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B225FE2-90D2-8B4E-B48B-358C5C532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A9D3BA8-D8E0-317D-E9AF-ACA8E033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A0CABC0-4E9F-A9E9-B8D4-F2AD3B449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C947F57-69B3-626B-83E5-2E0611DC8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886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7CA0-3AD3-4874-B3CE-C3A32B65115E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D5BC-4E0E-4F5E-B8D3-E0B60A9AB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285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2BDEEE-7499-9E0F-B905-D6B2861ED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3498712-2592-DFD0-9FB3-8AE06558FF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88CC7F4-7ED6-4DAA-1AFC-8BC12E5BC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B3C1354-6D5F-184C-D3B7-FA8E8B9DA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930AAA1-5F41-BC03-DBEF-F8A3BB7D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44C8F27-E606-6CA7-A467-F007FD231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9852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497CF2C-2CD5-F8B3-984D-25190FD7A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F7DC18A-DCBC-BFD8-6FD4-6179BD109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F20F57C-4D9E-2E71-ACB5-06D089200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10F3BFF-014C-20CB-0F02-2E6844E5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58EB6E2-399D-B263-B4D0-B6D88BF0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448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C06878A-844B-3497-4B84-AB66E23816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C5A54E2-9E10-3F55-A4DD-8F0BC8C0C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F8B4988-96FE-D926-F12D-F8CFEA6B4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BC8D604-B975-E16F-B0E1-F4CC493FB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DC100F8-E1C5-BD53-0332-4FC5F1AD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65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7CA0-3AD3-4874-B3CE-C3A32B65115E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D5BC-4E0E-4F5E-B8D3-E0B60A9AB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5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7CA0-3AD3-4874-B3CE-C3A32B65115E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D5BC-4E0E-4F5E-B8D3-E0B60A9AB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18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7CA0-3AD3-4874-B3CE-C3A32B65115E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D5BC-4E0E-4F5E-B8D3-E0B60A9AB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2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7CA0-3AD3-4874-B3CE-C3A32B65115E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D5BC-4E0E-4F5E-B8D3-E0B60A9AB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45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7CA0-3AD3-4874-B3CE-C3A32B65115E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D5BC-4E0E-4F5E-B8D3-E0B60A9AB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32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7CA0-3AD3-4874-B3CE-C3A32B65115E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D5BC-4E0E-4F5E-B8D3-E0B60A9AB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52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C7CA0-3AD3-4874-B3CE-C3A32B65115E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6D5BC-4E0E-4F5E-B8D3-E0B60A9AB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52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C7CA0-3AD3-4874-B3CE-C3A32B65115E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6D5BC-4E0E-4F5E-B8D3-E0B60A9AB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88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C7EC768-A01A-DCF2-578B-C69F8CF4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BF6FD85-5CB7-9F5E-FF30-D59C7A6D4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73788EE-72A1-9B78-6CD6-8B7C2567B0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99EDB-5C19-4878-89F3-E3954D3E14A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FFB563E-DC60-9E98-5B74-752092126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2DEBE46-34D6-B929-653B-6A4622877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6C75-BF3B-4926-AC51-7B117120EE4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72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emf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884" y="285293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Latn-BA" sz="3600" dirty="0" smtClean="0"/>
              <a:t>4.2 </a:t>
            </a:r>
            <a:r>
              <a:rPr lang="en-US" sz="3600" dirty="0" smtClean="0"/>
              <a:t>WORKSHOP </a:t>
            </a:r>
            <a:r>
              <a:rPr lang="en-US" sz="3600" dirty="0"/>
              <a:t>ON </a:t>
            </a:r>
            <a:r>
              <a:rPr lang="en-US" sz="3600" dirty="0" smtClean="0"/>
              <a:t>INTERNATIONALI</a:t>
            </a:r>
            <a:r>
              <a:rPr lang="sr-Latn-BA" sz="3600" dirty="0" smtClean="0"/>
              <a:t>Z</a:t>
            </a:r>
            <a:r>
              <a:rPr lang="en-US" sz="3600" dirty="0" smtClean="0"/>
              <a:t>ATION </a:t>
            </a:r>
            <a:r>
              <a:rPr lang="en-US" sz="3600" dirty="0"/>
              <a:t>OF THE CURRICULA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0963" y="1268760"/>
            <a:ext cx="6400800" cy="1752600"/>
          </a:xfrm>
        </p:spPr>
        <p:txBody>
          <a:bodyPr>
            <a:normAutofit fontScale="55000" lnSpcReduction="20000"/>
          </a:bodyPr>
          <a:lstStyle/>
          <a:p>
            <a:pPr marL="635" indent="-1905">
              <a:lnSpc>
                <a:spcPct val="150000"/>
              </a:lnSpc>
            </a:pPr>
            <a:r>
              <a:rPr lang="en-GB" dirty="0" smtClean="0">
                <a:effectLst/>
                <a:latin typeface="Times New Roman"/>
                <a:ea typeface="Arial"/>
              </a:rPr>
              <a:t>Erasmus + Capacity Building in Higher Education Project</a:t>
            </a:r>
            <a:endParaRPr lang="en-US" sz="2400" dirty="0" smtClean="0">
              <a:effectLst/>
              <a:latin typeface="Arial"/>
              <a:ea typeface="Arial"/>
            </a:endParaRPr>
          </a:p>
          <a:p>
            <a:pPr marL="635" indent="-1905">
              <a:lnSpc>
                <a:spcPct val="150000"/>
              </a:lnSpc>
            </a:pPr>
            <a:r>
              <a:rPr lang="en-GB" dirty="0" smtClean="0">
                <a:effectLst/>
                <a:latin typeface="Times New Roman"/>
                <a:ea typeface="Arial"/>
              </a:rPr>
              <a:t> </a:t>
            </a:r>
            <a:endParaRPr lang="en-US" sz="2400" dirty="0" smtClean="0">
              <a:effectLst/>
              <a:latin typeface="Arial"/>
              <a:ea typeface="Arial"/>
            </a:endParaRPr>
          </a:p>
          <a:p>
            <a:pPr marL="635" indent="-1905">
              <a:lnSpc>
                <a:spcPct val="150000"/>
              </a:lnSpc>
            </a:pPr>
            <a:r>
              <a:rPr lang="en-GB" dirty="0" smtClean="0">
                <a:effectLst/>
                <a:latin typeface="Times New Roman"/>
                <a:ea typeface="Arial"/>
              </a:rPr>
              <a:t>“Strengthening capacities and digital competences in biomedical education through internationalization at home” - BIOSINT</a:t>
            </a:r>
            <a:endParaRPr lang="en-US" sz="2400" dirty="0" smtClean="0">
              <a:effectLst/>
              <a:latin typeface="Arial"/>
              <a:ea typeface="Arial"/>
            </a:endParaRPr>
          </a:p>
          <a:p>
            <a:endParaRPr lang="en-US" dirty="0"/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467545" y="399542"/>
            <a:ext cx="3762375" cy="692150"/>
            <a:chOff x="0" y="0"/>
            <a:chExt cx="37623" cy="6915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4" y="0"/>
              <a:ext cx="28289" cy="6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604" cy="6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897752" y="5373216"/>
            <a:ext cx="7418664" cy="1324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270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sr-Latn-BA" b="1" dirty="0" smtClean="0">
                <a:solidFill>
                  <a:schemeClr val="tx2">
                    <a:lumMod val="75000"/>
                  </a:schemeClr>
                </a:solidFill>
                <a:effectLst/>
                <a:latin typeface="Arial"/>
                <a:ea typeface="Arial"/>
              </a:rPr>
              <a:t>Erasmus+ KA2 Capacity Building in the field of Higher Education</a:t>
            </a:r>
            <a:endParaRPr lang="en-US" dirty="0" smtClean="0">
              <a:solidFill>
                <a:schemeClr val="tx2">
                  <a:lumMod val="75000"/>
                </a:schemeClr>
              </a:solidFill>
              <a:effectLst/>
              <a:latin typeface="Arial"/>
              <a:ea typeface="Arial"/>
            </a:endParaRPr>
          </a:p>
          <a:p>
            <a:pPr indent="-1270" algn="ctr">
              <a:lnSpc>
                <a:spcPct val="115000"/>
              </a:lnSpc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sr-Latn-BA" dirty="0" smtClean="0">
                <a:solidFill>
                  <a:schemeClr val="tx2">
                    <a:lumMod val="75000"/>
                  </a:schemeClr>
                </a:solidFill>
                <a:effectLst/>
                <a:latin typeface="Arial"/>
                <a:ea typeface="Arial"/>
              </a:rPr>
              <a:t>Strengthening capacities and digital competences in biomedical education through internationalization at home BIOSINT</a:t>
            </a:r>
            <a:endParaRPr lang="en-US" dirty="0" smtClean="0">
              <a:solidFill>
                <a:schemeClr val="tx2">
                  <a:lumMod val="75000"/>
                </a:schemeClr>
              </a:solidFill>
              <a:effectLst/>
              <a:latin typeface="Arial"/>
              <a:ea typeface="Arial"/>
            </a:endParaRPr>
          </a:p>
          <a:p>
            <a:pPr indent="-1270" algn="ctr">
              <a:spcAft>
                <a:spcPts val="0"/>
              </a:spcAft>
            </a:pPr>
            <a:r>
              <a:rPr lang="sr-Latn-BA" dirty="0" smtClean="0">
                <a:solidFill>
                  <a:schemeClr val="tx2">
                    <a:lumMod val="75000"/>
                  </a:schemeClr>
                </a:solidFill>
                <a:effectLst/>
                <a:latin typeface="Arial"/>
                <a:ea typeface="Arial"/>
              </a:rPr>
              <a:t>101082863-BIOSINT-ERASMUS-EDU-2022-CBHE</a:t>
            </a:r>
            <a:endParaRPr lang="en-US" dirty="0">
              <a:solidFill>
                <a:schemeClr val="tx2">
                  <a:lumMod val="75000"/>
                </a:schemeClr>
              </a:solidFill>
              <a:effectLst/>
              <a:latin typeface="Arial"/>
              <a:ea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6564" y="4365106"/>
            <a:ext cx="8897436" cy="1249503"/>
            <a:chOff x="1043940" y="5751048"/>
            <a:chExt cx="9585960" cy="1216950"/>
          </a:xfrm>
        </p:grpSpPr>
        <p:pic>
          <p:nvPicPr>
            <p:cNvPr id="9" name="Picture 8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10" name="Picture 9" descr="A colorful shield with a lion and a book&#10;&#10;Description automatically generated with low confidence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66671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67545" y="399542"/>
            <a:ext cx="3762375" cy="692150"/>
            <a:chOff x="0" y="0"/>
            <a:chExt cx="37623" cy="6915"/>
          </a:xfrm>
        </p:grpSpPr>
        <p:pic>
          <p:nvPicPr>
            <p:cNvPr id="3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4" y="0"/>
              <a:ext cx="28289" cy="6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604" cy="6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323528" y="2060848"/>
            <a:ext cx="669674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BA" sz="2000" dirty="0" smtClean="0"/>
              <a:t>Discussion team 3</a:t>
            </a:r>
          </a:p>
          <a:p>
            <a:endParaRPr lang="sr-Latn-BA" sz="2000" dirty="0"/>
          </a:p>
          <a:p>
            <a:r>
              <a:rPr lang="en-US" sz="2000" b="1" i="1" dirty="0" smtClean="0"/>
              <a:t>Internationalized teaching and learning activities</a:t>
            </a:r>
          </a:p>
          <a:p>
            <a:endParaRPr lang="sr-Latn-BA" sz="2000" dirty="0" smtClean="0"/>
          </a:p>
          <a:p>
            <a:endParaRPr lang="sr-Latn-BA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64233"/>
            <a:ext cx="2017812" cy="201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202" y="4183896"/>
            <a:ext cx="2293987" cy="978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076531"/>
            <a:ext cx="348615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9282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internationalize my course?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624"/>
            <a:ext cx="487033" cy="5218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9" y="6244028"/>
            <a:ext cx="669189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128" y="11765"/>
            <a:ext cx="1157873" cy="53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9019" y="1628800"/>
            <a:ext cx="5564981" cy="474101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192906" y="6538140"/>
            <a:ext cx="2272415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xmlns="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28123" y="1772201"/>
            <a:ext cx="3405355" cy="47410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prstClr val="black"/>
                </a:solidFill>
              </a:rPr>
              <a:t>The following table presents strategies for comprehensive course internationalization that can permeate all aspects of the course design</a:t>
            </a:r>
            <a:r>
              <a:rPr lang="sr-Latn-BA" sz="2400" dirty="0" smtClean="0">
                <a:solidFill>
                  <a:prstClr val="black"/>
                </a:solidFill>
              </a:rPr>
              <a:t>:</a:t>
            </a:r>
          </a:p>
          <a:p>
            <a:r>
              <a:rPr lang="sr-Latn-BA" sz="2400" dirty="0" smtClean="0">
                <a:solidFill>
                  <a:prstClr val="black"/>
                </a:solidFill>
              </a:rPr>
              <a:t>Internationalized student learning outcomes</a:t>
            </a:r>
          </a:p>
          <a:p>
            <a:r>
              <a:rPr lang="sr-Latn-BA" sz="2400" dirty="0" smtClean="0">
                <a:solidFill>
                  <a:prstClr val="black"/>
                </a:solidFill>
              </a:rPr>
              <a:t>Internationalized content</a:t>
            </a:r>
          </a:p>
          <a:p>
            <a:r>
              <a:rPr lang="en-US" sz="2400" b="1" u="sng" dirty="0" smtClean="0">
                <a:solidFill>
                  <a:prstClr val="black"/>
                </a:solidFill>
              </a:rPr>
              <a:t>Internationalized teaching and learning activities</a:t>
            </a:r>
            <a:endParaRPr lang="sr-Latn-BA" sz="2400" b="1" u="sng" dirty="0" smtClean="0">
              <a:solidFill>
                <a:prstClr val="black"/>
              </a:solidFill>
            </a:endParaRPr>
          </a:p>
          <a:p>
            <a:r>
              <a:rPr lang="sr-Latn-BA" sz="2400" dirty="0" smtClean="0">
                <a:solidFill>
                  <a:prstClr val="black"/>
                </a:solidFill>
              </a:rPr>
              <a:t>Internationalized assessment methods</a:t>
            </a:r>
          </a:p>
          <a:p>
            <a:endParaRPr lang="sr-Latn-BA" sz="2400" dirty="0" smtClean="0">
              <a:solidFill>
                <a:prstClr val="black"/>
              </a:solidFill>
            </a:endParaRPr>
          </a:p>
          <a:p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9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4054977" cy="4419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67545" y="399542"/>
            <a:ext cx="3762375" cy="692150"/>
            <a:chOff x="0" y="0"/>
            <a:chExt cx="37623" cy="6915"/>
          </a:xfrm>
        </p:grpSpPr>
        <p:pic>
          <p:nvPicPr>
            <p:cNvPr id="4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4" y="0"/>
              <a:ext cx="28289" cy="6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604" cy="6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536" y="2801496"/>
            <a:ext cx="682368" cy="68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536" y="4365104"/>
            <a:ext cx="682368" cy="68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536" y="5301208"/>
            <a:ext cx="682368" cy="68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4534994"/>
            <a:ext cx="1008112" cy="430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2927551"/>
            <a:ext cx="1008112" cy="430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5427263"/>
            <a:ext cx="1008112" cy="430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886806"/>
            <a:ext cx="1512168" cy="471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584" y="5406890"/>
            <a:ext cx="1512168" cy="471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70786"/>
            <a:ext cx="1512168" cy="471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62609"/>
            <a:ext cx="1512168" cy="471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610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67545" y="399542"/>
            <a:ext cx="3762375" cy="692150"/>
            <a:chOff x="0" y="0"/>
            <a:chExt cx="37623" cy="6915"/>
          </a:xfrm>
        </p:grpSpPr>
        <p:pic>
          <p:nvPicPr>
            <p:cNvPr id="3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4" y="0"/>
              <a:ext cx="28289" cy="6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604" cy="6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467544" y="1772816"/>
            <a:ext cx="828091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sr-Latn-BA" dirty="0" smtClean="0"/>
              <a:t>Most courses of basic subjects in the field of biomedical science are not eligible for internationalization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BA" dirty="0" smtClean="0"/>
              <a:t>S</a:t>
            </a:r>
            <a:r>
              <a:rPr lang="en-US" dirty="0" err="1" smtClean="0"/>
              <a:t>uitable</a:t>
            </a:r>
            <a:r>
              <a:rPr lang="en-US" dirty="0" smtClean="0"/>
              <a:t> subjects</a:t>
            </a:r>
            <a:r>
              <a:rPr lang="sr-Latn-BA" dirty="0" smtClean="0"/>
              <a:t> – general, complementary, professional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BA" dirty="0" smtClean="0"/>
              <a:t>Most of these courses are preclinical, but </a:t>
            </a:r>
            <a:r>
              <a:rPr lang="sr-Latn-BA" dirty="0" smtClean="0"/>
              <a:t>internationalization </a:t>
            </a:r>
            <a:r>
              <a:rPr lang="sr-Latn-BA" dirty="0" smtClean="0"/>
              <a:t>can be implemented in some of the clinical courses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BA" dirty="0" smtClean="0"/>
              <a:t>Examples </a:t>
            </a:r>
          </a:p>
          <a:p>
            <a:r>
              <a:rPr lang="sr-Latn-BA" dirty="0"/>
              <a:t> </a:t>
            </a:r>
            <a:r>
              <a:rPr lang="sr-Latn-BA" dirty="0" smtClean="0"/>
              <a:t>    Medicine and Society (Sociology, Etics, Social Medicine)</a:t>
            </a:r>
          </a:p>
          <a:p>
            <a:r>
              <a:rPr lang="sr-Latn-BA" dirty="0"/>
              <a:t> </a:t>
            </a:r>
            <a:r>
              <a:rPr lang="sr-Latn-BA" dirty="0" smtClean="0"/>
              <a:t>    Communication Skills</a:t>
            </a:r>
          </a:p>
          <a:p>
            <a:r>
              <a:rPr lang="sr-Latn-BA" dirty="0"/>
              <a:t> </a:t>
            </a:r>
            <a:r>
              <a:rPr lang="sr-Latn-BA" dirty="0" smtClean="0"/>
              <a:t>    Health Management</a:t>
            </a:r>
          </a:p>
          <a:p>
            <a:r>
              <a:rPr lang="sr-Latn-BA" dirty="0"/>
              <a:t> </a:t>
            </a:r>
            <a:r>
              <a:rPr lang="sr-Latn-BA" dirty="0" smtClean="0"/>
              <a:t>    Medical Psychology</a:t>
            </a:r>
          </a:p>
          <a:p>
            <a:r>
              <a:rPr lang="sr-Latn-BA" dirty="0"/>
              <a:t> </a:t>
            </a:r>
            <a:r>
              <a:rPr lang="sr-Latn-BA" dirty="0" smtClean="0"/>
              <a:t>    Pharmacology – registration of the drugs in various countries, available paralels...</a:t>
            </a:r>
          </a:p>
          <a:p>
            <a:r>
              <a:rPr lang="sr-Latn-BA" dirty="0" smtClean="0"/>
              <a:t>     Vaccination – mandatory vaccines comparations among countries, availability of </a:t>
            </a:r>
          </a:p>
          <a:p>
            <a:r>
              <a:rPr lang="sr-Latn-BA" dirty="0"/>
              <a:t> </a:t>
            </a:r>
            <a:r>
              <a:rPr lang="sr-Latn-BA" dirty="0" smtClean="0"/>
              <a:t>    vaccines, health risk regarding vaccinal status of population at different regions...</a:t>
            </a:r>
          </a:p>
          <a:p>
            <a:r>
              <a:rPr lang="sr-Latn-BA" dirty="0"/>
              <a:t> </a:t>
            </a:r>
            <a:r>
              <a:rPr lang="sr-Latn-BA" dirty="0" smtClean="0"/>
              <a:t>    Epidemiology of various infectious and non-infectuous diseases </a:t>
            </a:r>
          </a:p>
          <a:p>
            <a:r>
              <a:rPr lang="sr-Latn-BA" dirty="0"/>
              <a:t> </a:t>
            </a:r>
            <a:r>
              <a:rPr lang="sr-Latn-BA" dirty="0" smtClean="0"/>
              <a:t>    Availability of various diagnostic tools and procedures...</a:t>
            </a:r>
          </a:p>
          <a:p>
            <a:endParaRPr lang="sr-Latn-B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908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7" y="3140968"/>
            <a:ext cx="572452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483768" y="1700808"/>
            <a:ext cx="3762375" cy="692150"/>
            <a:chOff x="0" y="0"/>
            <a:chExt cx="37623" cy="6915"/>
          </a:xfrm>
        </p:grpSpPr>
        <p:pic>
          <p:nvPicPr>
            <p:cNvPr id="4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4" y="0"/>
              <a:ext cx="28289" cy="6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604" cy="6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79373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211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1_Office Theme</vt:lpstr>
      <vt:lpstr>4.2 WORKSHOP ON INTERNATIONALIZATION OF THE CURRICULA </vt:lpstr>
      <vt:lpstr>PowerPoint Presentation</vt:lpstr>
      <vt:lpstr>How do I internationalize my course?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ON INTERNATIONALISATION OF THE CURRICULA</dc:title>
  <dc:creator>ognjenkajp@hotmail.com</dc:creator>
  <cp:lastModifiedBy>ognjenkajp@hotmail.com</cp:lastModifiedBy>
  <cp:revision>13</cp:revision>
  <dcterms:created xsi:type="dcterms:W3CDTF">2024-10-09T20:40:34Z</dcterms:created>
  <dcterms:modified xsi:type="dcterms:W3CDTF">2024-10-09T22:25:26Z</dcterms:modified>
</cp:coreProperties>
</file>